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58" r:id="rId3"/>
    <p:sldId id="287" r:id="rId4"/>
    <p:sldId id="288" r:id="rId5"/>
    <p:sldId id="289" r:id="rId6"/>
    <p:sldId id="261" r:id="rId7"/>
    <p:sldId id="262" r:id="rId8"/>
    <p:sldId id="277" r:id="rId9"/>
    <p:sldId id="281" r:id="rId10"/>
    <p:sldId id="282" r:id="rId11"/>
    <p:sldId id="278" r:id="rId12"/>
    <p:sldId id="283" r:id="rId13"/>
    <p:sldId id="284" r:id="rId14"/>
    <p:sldId id="285" r:id="rId15"/>
    <p:sldId id="286" r:id="rId16"/>
    <p:sldId id="279" r:id="rId17"/>
    <p:sldId id="265" r:id="rId18"/>
    <p:sldId id="266" r:id="rId19"/>
    <p:sldId id="267" r:id="rId20"/>
    <p:sldId id="268" r:id="rId21"/>
    <p:sldId id="269" r:id="rId22"/>
    <p:sldId id="290" r:id="rId23"/>
    <p:sldId id="280" r:id="rId24"/>
    <p:sldId id="271" r:id="rId25"/>
    <p:sldId id="272" r:id="rId26"/>
    <p:sldId id="273" r:id="rId27"/>
    <p:sldId id="274" r:id="rId28"/>
    <p:sldId id="291" r:id="rId29"/>
    <p:sldId id="276" r:id="rId30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9091" autoAdjust="0"/>
  </p:normalViewPr>
  <p:slideViewPr>
    <p:cSldViewPr snapToGrid="0">
      <p:cViewPr varScale="1">
        <p:scale>
          <a:sx n="77" d="100"/>
          <a:sy n="77" d="100"/>
        </p:scale>
        <p:origin x="68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CBCDB-A1A6-45CC-AA1A-1A09D397D995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8E578-E836-462B-A698-29A90CE2E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322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D18A8-4150-4F7B-808C-4A129E45B1A6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DCFAF-55A1-4FCA-8391-B31B58ABF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44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475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65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110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1318847"/>
            <a:ext cx="6166827" cy="4770804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C41-F0A5-4B20-89F0-ADAAAA0D1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11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1318847"/>
            <a:ext cx="6166827" cy="4770804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C41-F0A5-4B20-89F0-ADAAAA0D1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442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68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96980" y="365125"/>
            <a:ext cx="975682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0000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96980" y="1825625"/>
            <a:ext cx="9756820" cy="4351338"/>
          </a:xfrm>
        </p:spPr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Picture 2" descr="Diocesi di Locri-Gerace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614488" y="2870993"/>
            <a:ext cx="490537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D4CECE"/>
              </a:clrFrom>
              <a:clrTo>
                <a:srgbClr val="D4CE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05375" y="5406376"/>
            <a:ext cx="1195257" cy="108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05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124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800" y="365125"/>
            <a:ext cx="9905999" cy="1325563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47800" y="1825625"/>
            <a:ext cx="4837090" cy="4351338"/>
          </a:xfrm>
        </p:spPr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3832" y="1825625"/>
            <a:ext cx="4849968" cy="4351338"/>
          </a:xfrm>
        </p:spPr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Picture 2" descr="Diocesi di Locri-Gerace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614488" y="2870993"/>
            <a:ext cx="490537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D4CECE"/>
              </a:clrFrom>
              <a:clrTo>
                <a:srgbClr val="D4CE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05375" y="5406376"/>
            <a:ext cx="1195257" cy="108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33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151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20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96980" y="365125"/>
            <a:ext cx="975682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>
                    <a:lumMod val="50000"/>
                  </a:schemeClr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96980" y="1825625"/>
            <a:ext cx="9756820" cy="4351338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dirty="0" smtClean="0">
                <a:solidFill>
                  <a:srgbClr val="FF0000"/>
                </a:solidFill>
              </a:rPr>
              <a:t>www.lucianomeddi.eu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F0000"/>
                </a:solidFill>
              </a:defRPr>
            </a:lvl1pPr>
          </a:lstStyle>
          <a:p>
            <a:fld id="{970DC747-BB27-4C29-8CD5-3ABE40BFAB74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D4CECE"/>
              </a:clrFrom>
              <a:clrTo>
                <a:srgbClr val="D4CE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6171" y="5268264"/>
            <a:ext cx="1195257" cy="1088086"/>
          </a:xfrm>
          <a:prstGeom prst="rect">
            <a:avLst/>
          </a:prstGeom>
        </p:spPr>
      </p:pic>
      <p:pic>
        <p:nvPicPr>
          <p:cNvPr id="4" name="Picture 2" descr="Una Chiesa in cambiament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5" y="365125"/>
            <a:ext cx="1157898" cy="175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65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832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055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003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689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73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4739" y="896815"/>
            <a:ext cx="4682880" cy="4553683"/>
          </a:xfrm>
        </p:spPr>
        <p:txBody>
          <a:bodyPr anchor="b"/>
          <a:lstStyle>
            <a:lvl1pPr>
              <a:defRPr sz="6000">
                <a:solidFill>
                  <a:srgbClr val="FF0000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F0000"/>
                </a:solidFill>
              </a:defRPr>
            </a:lvl1pPr>
          </a:lstStyle>
          <a:p>
            <a:fld id="{970DC747-BB27-4C29-8CD5-3ABE40BFAB74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3" name="Picture 2" descr="Una Chiesa in cambiament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586" y="896814"/>
            <a:ext cx="3145629" cy="476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54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76046" y="365125"/>
            <a:ext cx="9577753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47800" y="1825625"/>
            <a:ext cx="4837090" cy="4351338"/>
          </a:xfrm>
        </p:spPr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3832" y="1825625"/>
            <a:ext cx="4849968" cy="4351338"/>
          </a:xfrm>
        </p:spPr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D4CECE"/>
              </a:clrFrom>
              <a:clrTo>
                <a:srgbClr val="D4CE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05375" y="5406376"/>
            <a:ext cx="1195257" cy="1088086"/>
          </a:xfrm>
          <a:prstGeom prst="rect">
            <a:avLst/>
          </a:prstGeom>
        </p:spPr>
      </p:pic>
      <p:pic>
        <p:nvPicPr>
          <p:cNvPr id="3074" name="Picture 2" descr="Una Chiesa in cambiament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1" y="155331"/>
            <a:ext cx="1013437" cy="153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33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29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68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51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457200"/>
            <a:ext cx="5622187" cy="41919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D4CECE"/>
              </a:clrFrom>
              <a:clrTo>
                <a:srgbClr val="D4CE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05375" y="5406376"/>
            <a:ext cx="1195257" cy="1088086"/>
          </a:xfrm>
          <a:prstGeom prst="rect">
            <a:avLst/>
          </a:prstGeom>
        </p:spPr>
      </p:pic>
      <p:pic>
        <p:nvPicPr>
          <p:cNvPr id="9" name="Picture 2" descr="Diocesi di Locri-Gerace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33" y="4418157"/>
            <a:ext cx="490537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50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93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rgbClr val="FF0000"/>
                </a:solidFill>
              </a:defRPr>
            </a:lvl1pPr>
          </a:lstStyle>
          <a:p>
            <a:r>
              <a:rPr lang="it-IT" dirty="0" smtClean="0"/>
              <a:t>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52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2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C747-BB27-4C29-8CD5-3ABE40BFA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90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l cammino della Lombardia – Servizio Nazionale per la pastorale giovanil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261937"/>
            <a:ext cx="8181975" cy="649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smtClean="0">
                <a:solidFill>
                  <a:schemeClr val="bg2"/>
                </a:solidFill>
                <a:latin typeface="Britannic Bold" panose="020B0903060703020204" pitchFamily="34" charset="0"/>
              </a:rPr>
              <a:t>Ministeri al servizio </a:t>
            </a:r>
            <a:br>
              <a:rPr lang="it-IT" b="1" smtClean="0">
                <a:solidFill>
                  <a:schemeClr val="bg2"/>
                </a:solidFill>
                <a:latin typeface="Britannic Bold" panose="020B0903060703020204" pitchFamily="34" charset="0"/>
              </a:rPr>
            </a:br>
            <a:r>
              <a:rPr lang="it-IT" b="1" smtClean="0">
                <a:solidFill>
                  <a:schemeClr val="bg2"/>
                </a:solidFill>
                <a:latin typeface="Britannic Bold" panose="020B0903060703020204" pitchFamily="34" charset="0"/>
              </a:rPr>
              <a:t>di una chiesa missionaria. </a:t>
            </a:r>
            <a:br>
              <a:rPr lang="it-IT" b="1" smtClean="0">
                <a:solidFill>
                  <a:schemeClr val="bg2"/>
                </a:solidFill>
                <a:latin typeface="Britannic Bold" panose="020B0903060703020204" pitchFamily="34" charset="0"/>
              </a:rPr>
            </a:br>
            <a:r>
              <a:rPr lang="it-IT" b="1" smtClean="0">
                <a:solidFill>
                  <a:schemeClr val="bg2"/>
                </a:solidFill>
                <a:latin typeface="Britannic Bold" panose="020B0903060703020204" pitchFamily="34" charset="0"/>
              </a:rPr>
              <a:t>Prospettive e orientamenti</a:t>
            </a:r>
            <a:endParaRPr lang="it-IT" dirty="0">
              <a:solidFill>
                <a:schemeClr val="bg2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78568"/>
            <a:ext cx="9144000" cy="1356310"/>
          </a:xfrm>
        </p:spPr>
        <p:txBody>
          <a:bodyPr>
            <a:normAutofit fontScale="92500" lnSpcReduction="20000"/>
          </a:bodyPr>
          <a:lstStyle/>
          <a:p>
            <a:r>
              <a:rPr lang="it-IT" sz="4400" dirty="0" smtClean="0"/>
              <a:t>Intervento di don Luciano Meddi </a:t>
            </a:r>
            <a:br>
              <a:rPr lang="it-IT" sz="4400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mtClean="0"/>
              <a:t>Milano, s</a:t>
            </a:r>
            <a:r>
              <a:rPr lang="it-IT" sz="2300" smtClean="0"/>
              <a:t>abato </a:t>
            </a:r>
            <a:r>
              <a:rPr lang="it-IT" sz="2300" dirty="0" smtClean="0"/>
              <a:t>16 settembre 2023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723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1133827" y="817301"/>
            <a:ext cx="4682880" cy="4553683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chemeClr val="tx1"/>
                </a:solidFill>
              </a:rPr>
              <a:t>Le situazioni e la necessità di un futuro missionario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/>
              <a:t>La missione, cioè?</a:t>
            </a:r>
            <a:r>
              <a:rPr lang="it-IT" sz="3200" dirty="0">
                <a:solidFill>
                  <a:schemeClr val="tx1"/>
                </a:solidFill>
              </a:rPr>
              <a:t/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>
                <a:solidFill>
                  <a:schemeClr val="tx1"/>
                </a:solidFill>
              </a:rPr>
              <a:t>La conversione missionaria della pastorale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>
                <a:solidFill>
                  <a:schemeClr val="tx1"/>
                </a:solidFill>
              </a:rPr>
              <a:t>Prospettive di rinnovamento ministeriale in Italia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131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La missione, cioè</a:t>
            </a:r>
            <a:r>
              <a:rPr lang="it-IT" sz="3200" dirty="0" smtClean="0">
                <a:solidFill>
                  <a:srgbClr val="FF0000"/>
                </a:solidFill>
              </a:rPr>
              <a:t>? (riflessione </a:t>
            </a:r>
            <a:r>
              <a:rPr lang="it-IT" sz="3200" dirty="0" err="1" smtClean="0">
                <a:solidFill>
                  <a:srgbClr val="FF0000"/>
                </a:solidFill>
              </a:rPr>
              <a:t>criteriologica</a:t>
            </a:r>
            <a:r>
              <a:rPr lang="it-IT" sz="3200" dirty="0" smtClean="0">
                <a:solidFill>
                  <a:srgbClr val="FF0000"/>
                </a:solidFill>
              </a:rPr>
              <a:t>)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Le evoluzioni del Vaticano II</a:t>
            </a:r>
          </a:p>
          <a:p>
            <a:pPr lvl="1"/>
            <a:r>
              <a:rPr lang="it-IT" b="1" dirty="0" smtClean="0"/>
              <a:t>SC 6</a:t>
            </a:r>
          </a:p>
          <a:p>
            <a:pPr lvl="1"/>
            <a:r>
              <a:rPr lang="it-IT" b="1" dirty="0" smtClean="0"/>
              <a:t>LG 2-4 \ 13-17 \ 33-37</a:t>
            </a:r>
          </a:p>
          <a:p>
            <a:pPr lvl="1"/>
            <a:r>
              <a:rPr lang="it-IT" b="1" dirty="0" smtClean="0"/>
              <a:t>DV 2</a:t>
            </a:r>
          </a:p>
          <a:p>
            <a:pPr lvl="1"/>
            <a:r>
              <a:rPr lang="it-IT" b="1" dirty="0" smtClean="0"/>
              <a:t>GS 4.11.44  \ 22.41</a:t>
            </a:r>
          </a:p>
          <a:p>
            <a:pPr lvl="1"/>
            <a:r>
              <a:rPr lang="it-IT" b="1" dirty="0" smtClean="0"/>
              <a:t>AG 2-4  \ 5-9  \ 11-18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40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>
                <a:solidFill>
                  <a:srgbClr val="FF0000"/>
                </a:solidFill>
              </a:rPr>
              <a:t>La missione, cioè</a:t>
            </a:r>
            <a:r>
              <a:rPr lang="it-IT" sz="3600" dirty="0" smtClean="0">
                <a:solidFill>
                  <a:srgbClr val="FF0000"/>
                </a:solidFill>
              </a:rPr>
              <a:t>? (riflessione </a:t>
            </a:r>
            <a:r>
              <a:rPr lang="it-IT" sz="3600" dirty="0" err="1" smtClean="0">
                <a:solidFill>
                  <a:srgbClr val="FF0000"/>
                </a:solidFill>
              </a:rPr>
              <a:t>criteriologica</a:t>
            </a:r>
            <a:r>
              <a:rPr lang="it-IT" sz="3600" dirty="0" smtClean="0">
                <a:solidFill>
                  <a:srgbClr val="FF0000"/>
                </a:solidFill>
              </a:rPr>
              <a:t>)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0" dirty="0" smtClean="0"/>
              <a:t>Le evoluzioni del Vaticano II</a:t>
            </a:r>
          </a:p>
          <a:p>
            <a:pPr lvl="1"/>
            <a:r>
              <a:rPr lang="it-IT" b="0" dirty="0" smtClean="0"/>
              <a:t>SC 6</a:t>
            </a:r>
          </a:p>
          <a:p>
            <a:pPr lvl="1"/>
            <a:r>
              <a:rPr lang="it-IT" b="0" dirty="0" smtClean="0"/>
              <a:t>LG 2-4 \ 13-17 \ 33-37</a:t>
            </a:r>
          </a:p>
          <a:p>
            <a:pPr lvl="1"/>
            <a:endParaRPr lang="it-IT" b="0" dirty="0"/>
          </a:p>
          <a:p>
            <a:pPr lvl="1"/>
            <a:endParaRPr lang="it-IT" b="0" dirty="0" smtClean="0"/>
          </a:p>
          <a:p>
            <a:pPr lvl="1"/>
            <a:r>
              <a:rPr lang="it-IT" b="0" dirty="0" smtClean="0"/>
              <a:t>DV 2</a:t>
            </a:r>
          </a:p>
          <a:p>
            <a:pPr lvl="1"/>
            <a:endParaRPr lang="it-IT" b="0" dirty="0"/>
          </a:p>
          <a:p>
            <a:pPr lvl="1"/>
            <a:endParaRPr lang="it-IT" b="0" dirty="0" smtClean="0"/>
          </a:p>
          <a:p>
            <a:pPr lvl="1"/>
            <a:r>
              <a:rPr lang="it-IT" b="0" dirty="0" smtClean="0"/>
              <a:t>GS 4.11.44  \ 22.41</a:t>
            </a:r>
          </a:p>
          <a:p>
            <a:pPr lvl="1"/>
            <a:r>
              <a:rPr lang="it-IT" b="0" dirty="0" smtClean="0"/>
              <a:t>AG 2-4  \ 5-9  \ 11-18</a:t>
            </a:r>
            <a:endParaRPr lang="it-IT" b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0" dirty="0" smtClean="0"/>
              <a:t>La missione evangelizza e celebra il mistero pasquale</a:t>
            </a:r>
          </a:p>
          <a:p>
            <a:r>
              <a:rPr lang="it-IT" b="0" dirty="0" smtClean="0"/>
              <a:t>La missione è azione di Dio </a:t>
            </a:r>
            <a:r>
              <a:rPr lang="it-IT" b="0" i="1" dirty="0" smtClean="0"/>
              <a:t>declinato</a:t>
            </a:r>
            <a:r>
              <a:rPr lang="it-IT" b="0" dirty="0" smtClean="0"/>
              <a:t> nelle missioni trinitarie </a:t>
            </a:r>
          </a:p>
          <a:p>
            <a:r>
              <a:rPr lang="it-IT" b="0" dirty="0" smtClean="0"/>
              <a:t>La missione è la comunicazione (rivelazione) che Dio stesso fa di sé stesso Il suo spirito)</a:t>
            </a:r>
          </a:p>
          <a:p>
            <a:r>
              <a:rPr lang="it-IT" b="0" dirty="0" smtClean="0"/>
              <a:t>L’autocomunicazione è presente in ogni persona; la cultura collabora con la chiesa</a:t>
            </a:r>
          </a:p>
          <a:p>
            <a:r>
              <a:rPr lang="it-IT" b="0" dirty="0" smtClean="0"/>
              <a:t>La missione dello Spirito precede e accompagna la missione di Cristo</a:t>
            </a:r>
            <a:endParaRPr lang="it-IT" b="0" dirty="0"/>
          </a:p>
          <a:p>
            <a:endParaRPr lang="it-IT" b="0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4949687" y="2107097"/>
            <a:ext cx="1242391" cy="1053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078896" y="2679390"/>
            <a:ext cx="1205994" cy="339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4813898" y="3484460"/>
            <a:ext cx="1470992" cy="43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4641574" y="4333461"/>
            <a:ext cx="15505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4813898" y="4681330"/>
            <a:ext cx="1470992" cy="5267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601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>
                <a:solidFill>
                  <a:srgbClr val="FF0000"/>
                </a:solidFill>
              </a:rPr>
              <a:t>La missione, cioè</a:t>
            </a:r>
            <a:r>
              <a:rPr lang="it-IT" sz="3600" dirty="0" smtClean="0">
                <a:solidFill>
                  <a:srgbClr val="FF0000"/>
                </a:solidFill>
              </a:rPr>
              <a:t>? (riflessione </a:t>
            </a:r>
            <a:r>
              <a:rPr lang="it-IT" sz="3600" dirty="0" err="1" smtClean="0">
                <a:solidFill>
                  <a:srgbClr val="FF0000"/>
                </a:solidFill>
              </a:rPr>
              <a:t>criteriologica</a:t>
            </a:r>
            <a:r>
              <a:rPr lang="it-IT" sz="3600" dirty="0" smtClean="0">
                <a:solidFill>
                  <a:srgbClr val="FF0000"/>
                </a:solidFill>
              </a:rPr>
              <a:t>)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0" dirty="0"/>
              <a:t>La missione evangelizza e celebra il mistero pasquale</a:t>
            </a:r>
          </a:p>
          <a:p>
            <a:r>
              <a:rPr lang="it-IT" b="0" dirty="0"/>
              <a:t>La missione è azione di Dio </a:t>
            </a:r>
            <a:r>
              <a:rPr lang="it-IT" b="0" i="1" dirty="0"/>
              <a:t>declinato</a:t>
            </a:r>
            <a:r>
              <a:rPr lang="it-IT" b="0" dirty="0"/>
              <a:t> nelle missioni trinitarie </a:t>
            </a:r>
          </a:p>
          <a:p>
            <a:r>
              <a:rPr lang="it-IT" b="0" dirty="0"/>
              <a:t>La missione è la comunicazione (rivelazione) che Dio stesso fa di sé stesso Il suo spirito)</a:t>
            </a:r>
          </a:p>
          <a:p>
            <a:r>
              <a:rPr lang="it-IT" b="0" dirty="0" smtClean="0"/>
              <a:t>L’autocomunicazione </a:t>
            </a:r>
            <a:r>
              <a:rPr lang="it-IT" b="0" dirty="0"/>
              <a:t>è presente in ogni persona; la cultura collabora con la chiesa</a:t>
            </a:r>
          </a:p>
          <a:p>
            <a:r>
              <a:rPr lang="it-IT" b="0" dirty="0" smtClean="0"/>
              <a:t>La </a:t>
            </a:r>
            <a:r>
              <a:rPr lang="it-IT" b="0" dirty="0"/>
              <a:t>missione dello Spirito precede e accompagna la missione di Cristo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0" dirty="0" smtClean="0"/>
              <a:t>Dialogo «via» della missione</a:t>
            </a:r>
          </a:p>
          <a:p>
            <a:r>
              <a:rPr lang="it-IT" b="0" dirty="0" smtClean="0"/>
              <a:t>Metodo: discernimento (GS 4.11)</a:t>
            </a:r>
          </a:p>
          <a:p>
            <a:r>
              <a:rPr lang="it-IT" b="0" dirty="0" smtClean="0"/>
              <a:t>Le «vie» missionarie</a:t>
            </a:r>
          </a:p>
          <a:p>
            <a:pPr lvl="1"/>
            <a:r>
              <a:rPr lang="it-IT" b="0" dirty="0" smtClean="0"/>
              <a:t>Umanizzazione</a:t>
            </a:r>
          </a:p>
          <a:p>
            <a:pPr lvl="1"/>
            <a:r>
              <a:rPr lang="it-IT" b="0" dirty="0" smtClean="0"/>
              <a:t>Inculturazione</a:t>
            </a:r>
          </a:p>
          <a:p>
            <a:pPr lvl="1"/>
            <a:r>
              <a:rPr lang="it-IT" b="0" dirty="0" smtClean="0"/>
              <a:t>Dialogo interreligioso</a:t>
            </a:r>
            <a:endParaRPr lang="it-IT" b="0" dirty="0"/>
          </a:p>
          <a:p>
            <a:r>
              <a:rPr lang="it-IT" b="0" dirty="0" smtClean="0"/>
              <a:t>Le attività missionarie</a:t>
            </a:r>
          </a:p>
          <a:p>
            <a:pPr lvl="1"/>
            <a:r>
              <a:rPr lang="it-IT" b="0" dirty="0" smtClean="0"/>
              <a:t>Testimonianza</a:t>
            </a:r>
          </a:p>
          <a:p>
            <a:pPr lvl="1"/>
            <a:r>
              <a:rPr lang="it-IT" b="0" dirty="0" smtClean="0"/>
              <a:t>Evangelizzazione</a:t>
            </a:r>
          </a:p>
          <a:p>
            <a:pPr lvl="1"/>
            <a:r>
              <a:rPr lang="it-IT" b="0" dirty="0" smtClean="0"/>
              <a:t>Iniziazione</a:t>
            </a:r>
          </a:p>
          <a:p>
            <a:pPr lvl="1"/>
            <a:r>
              <a:rPr lang="it-IT" b="0" dirty="0" smtClean="0"/>
              <a:t>Formazione delle comunità</a:t>
            </a:r>
            <a:endParaRPr lang="it-IT" b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324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FF0000"/>
                </a:solidFill>
              </a:rPr>
              <a:t>La missione, cioè? (riflessione </a:t>
            </a:r>
            <a:r>
              <a:rPr lang="it-IT" sz="3600" dirty="0" err="1">
                <a:solidFill>
                  <a:srgbClr val="FF0000"/>
                </a:solidFill>
              </a:rPr>
              <a:t>criteriologica</a:t>
            </a:r>
            <a:r>
              <a:rPr lang="it-IT" sz="3600" dirty="0">
                <a:solidFill>
                  <a:srgbClr val="FF0000"/>
                </a:solidFill>
              </a:rPr>
              <a:t>)</a:t>
            </a:r>
            <a:endParaRPr lang="it-IT" sz="36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0" dirty="0"/>
              <a:t>Queste prospettive modificano la pastorale perché passano dalla trasmissione e amministrazione dei beni sacramentali, </a:t>
            </a:r>
            <a:r>
              <a:rPr lang="it-IT" b="0" u="sng" dirty="0"/>
              <a:t>alla loro evangelizzazione, alla esperienza (o mistagogia) della vita nuova del battezzato, alla condivisione della salvezza che Dio sta realizzando nel mondo</a:t>
            </a:r>
            <a:r>
              <a:rPr lang="it-IT" b="0" dirty="0"/>
              <a:t>. </a:t>
            </a:r>
            <a:endParaRPr lang="it-IT" b="0" dirty="0" smtClean="0"/>
          </a:p>
          <a:p>
            <a:r>
              <a:rPr lang="it-IT" b="0" dirty="0" smtClean="0"/>
              <a:t>Questo </a:t>
            </a:r>
            <a:r>
              <a:rPr lang="it-IT" b="0" dirty="0"/>
              <a:t>comporta, a nostro avviso, </a:t>
            </a:r>
            <a:r>
              <a:rPr lang="it-IT" b="0" u="sng" dirty="0"/>
              <a:t>riconfigurare la comunità ecclesiale a partire dal principio messianico (il servizio al mondo) e dal principio pneumatico (presenza dello Spirito nella persona). </a:t>
            </a:r>
            <a:endParaRPr lang="it-IT" b="0" u="sng" dirty="0" smtClean="0"/>
          </a:p>
          <a:p>
            <a:r>
              <a:rPr lang="it-IT" b="0" dirty="0" smtClean="0"/>
              <a:t>Una </a:t>
            </a:r>
            <a:r>
              <a:rPr lang="it-IT" b="0" dirty="0"/>
              <a:t>visione che comporta anche una rivisitazione della comunità cristiana e delle </a:t>
            </a:r>
            <a:r>
              <a:rPr lang="it-IT" b="0" u="sng" dirty="0"/>
              <a:t>figure ministeriali</a:t>
            </a:r>
            <a:r>
              <a:rPr lang="it-IT" b="0" dirty="0"/>
              <a:t>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28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1133827" y="817301"/>
            <a:ext cx="4682880" cy="4553683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chemeClr val="tx1"/>
                </a:solidFill>
              </a:rPr>
              <a:t>Le situazioni e la necessità di un futuro missionario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>
                <a:solidFill>
                  <a:schemeClr val="tx1"/>
                </a:solidFill>
              </a:rPr>
              <a:t>La missione, cioè?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/>
              <a:t>La conversione missionaria della pastorale</a:t>
            </a:r>
            <a:r>
              <a:rPr lang="it-IT" sz="3200" dirty="0">
                <a:solidFill>
                  <a:schemeClr val="tx1"/>
                </a:solidFill>
              </a:rPr>
              <a:t/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>
                <a:solidFill>
                  <a:schemeClr val="tx1"/>
                </a:solidFill>
              </a:rPr>
              <a:t>Prospettive di rinnovamento ministeriale in Italia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980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3. La conversione missionaria della pastorale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Conversione?</a:t>
            </a:r>
          </a:p>
          <a:p>
            <a:pPr marL="457200" lvl="1" indent="0">
              <a:buNone/>
            </a:pPr>
            <a:r>
              <a:rPr lang="it-IT" dirty="0" smtClean="0"/>
              <a:t>Non è semplice cambio di strada</a:t>
            </a:r>
          </a:p>
          <a:p>
            <a:pPr marL="457200" lvl="1" indent="0">
              <a:buNone/>
            </a:pPr>
            <a:r>
              <a:rPr lang="it-IT" dirty="0" smtClean="0"/>
              <a:t>Ma, cambio di interpretazione della realtà</a:t>
            </a:r>
          </a:p>
          <a:p>
            <a:pPr marL="457200" lvl="1" indent="0">
              <a:buNone/>
            </a:pPr>
            <a:r>
              <a:rPr lang="it-IT" dirty="0" smtClean="0"/>
              <a:t>Comprensione nuova dei compiti pastorali missionari</a:t>
            </a:r>
          </a:p>
          <a:p>
            <a:pPr marL="457200" lvl="1" indent="0">
              <a:buNone/>
            </a:pPr>
            <a:r>
              <a:rPr lang="it-IT" i="1" dirty="0" smtClean="0"/>
              <a:t>Quindi </a:t>
            </a:r>
            <a:r>
              <a:rPr lang="it-IT" dirty="0" smtClean="0"/>
              <a:t>discernimento sulle scelte da operare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329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3. La conversione missionaria della pastorale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Missionaria </a:t>
            </a:r>
          </a:p>
          <a:p>
            <a:pPr marL="457200" lvl="1" indent="0">
              <a:buNone/>
            </a:pPr>
            <a:r>
              <a:rPr lang="it-IT" dirty="0" smtClean="0"/>
              <a:t>Anche il cristianesimo è </a:t>
            </a:r>
            <a:r>
              <a:rPr lang="it-IT" b="1" dirty="0" smtClean="0"/>
              <a:t>un racconto che ha perso la sua evocazione</a:t>
            </a:r>
            <a:r>
              <a:rPr lang="it-IT" dirty="0" smtClean="0"/>
              <a:t>… (</a:t>
            </a:r>
            <a:r>
              <a:rPr lang="it-IT" dirty="0" err="1" smtClean="0"/>
              <a:t>Lyotard</a:t>
            </a:r>
            <a:r>
              <a:rPr lang="it-IT" dirty="0" smtClean="0"/>
              <a:t>)</a:t>
            </a:r>
          </a:p>
          <a:p>
            <a:pPr marL="457200" lvl="1" indent="0">
              <a:buNone/>
            </a:pPr>
            <a:r>
              <a:rPr lang="it-IT" dirty="0" smtClean="0"/>
              <a:t>Ma quale cristianesimo? Quello redentivo-</a:t>
            </a:r>
            <a:r>
              <a:rPr lang="it-IT" dirty="0" err="1" smtClean="0"/>
              <a:t>amartiologico</a:t>
            </a:r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Occorre comprendere bene la situazione della religione </a:t>
            </a:r>
            <a:br>
              <a:rPr lang="it-IT" dirty="0" smtClean="0"/>
            </a:br>
            <a:r>
              <a:rPr lang="it-IT" dirty="0" smtClean="0"/>
              <a:t>nel nostro contesto</a:t>
            </a:r>
          </a:p>
          <a:p>
            <a:pPr marL="457200" lvl="1" indent="0">
              <a:buNone/>
            </a:pPr>
            <a:r>
              <a:rPr lang="it-IT" dirty="0" smtClean="0"/>
              <a:t>E sottolineare il </a:t>
            </a:r>
            <a:r>
              <a:rPr lang="it-IT" b="1" dirty="0" smtClean="0"/>
              <a:t>forte bisogno di spiritualità </a:t>
            </a:r>
            <a:r>
              <a:rPr lang="it-IT" dirty="0" smtClean="0"/>
              <a:t>che la\le culture europee manifestano</a:t>
            </a:r>
          </a:p>
          <a:p>
            <a:pPr marL="457200" lvl="1" indent="0">
              <a:buNone/>
            </a:pPr>
            <a:r>
              <a:rPr lang="it-IT" u="sng" dirty="0" smtClean="0"/>
              <a:t>Riqualificando la\le narrazioni cristiane</a:t>
            </a:r>
          </a:p>
          <a:p>
            <a:pPr marL="457200" lvl="1" indent="0">
              <a:buNone/>
            </a:pPr>
            <a:r>
              <a:rPr lang="it-IT" u="sng" dirty="0" smtClean="0"/>
              <a:t>Dando nuovi compiti alle comunità ecclesiali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08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3. La conversione missionaria della pastorale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Il compito della pastorale: </a:t>
            </a:r>
            <a:r>
              <a:rPr lang="it-IT" b="1" dirty="0" smtClean="0">
                <a:solidFill>
                  <a:srgbClr val="FF0000"/>
                </a:solidFill>
              </a:rPr>
              <a:t>ridisegnare la comunità </a:t>
            </a:r>
          </a:p>
          <a:p>
            <a:pPr marL="457200" lvl="1" indent="0">
              <a:buNone/>
            </a:pPr>
            <a:r>
              <a:rPr lang="it-IT" dirty="0" smtClean="0"/>
              <a:t>Ridisegnare la comunità come luogo per assaporare e sperimentare il vangelo</a:t>
            </a:r>
          </a:p>
          <a:p>
            <a:pPr marL="457200" lvl="1" indent="0">
              <a:buNone/>
            </a:pPr>
            <a:r>
              <a:rPr lang="it-IT" dirty="0" smtClean="0"/>
              <a:t>È passaggio dalla </a:t>
            </a:r>
            <a:r>
              <a:rPr lang="it-IT" i="1" dirty="0" smtClean="0"/>
              <a:t>stazione missionaria </a:t>
            </a:r>
            <a:r>
              <a:rPr lang="it-IT" dirty="0" smtClean="0"/>
              <a:t>che rievoca il fortino assediato alla visione di </a:t>
            </a:r>
            <a:r>
              <a:rPr lang="it-IT" i="1" dirty="0" smtClean="0"/>
              <a:t>oasi, comunità di proposta ed esperienza della vita cristiana</a:t>
            </a:r>
            <a:r>
              <a:rPr lang="it-IT" dirty="0" smtClean="0"/>
              <a:t>. </a:t>
            </a:r>
          </a:p>
          <a:p>
            <a:pPr marL="457200" lvl="1" indent="0">
              <a:buNone/>
            </a:pPr>
            <a:r>
              <a:rPr lang="it-IT" dirty="0" smtClean="0"/>
              <a:t>Non in una prospettiva di chiesa elitaria ma neppure di sola socializzazione o presenza territoriale come spesso viene intesa con la ambigua espressione </a:t>
            </a:r>
            <a:r>
              <a:rPr lang="it-IT" i="1" dirty="0" smtClean="0"/>
              <a:t>fontana del villaggio</a:t>
            </a:r>
            <a:r>
              <a:rPr lang="it-IT" dirty="0" smtClean="0"/>
              <a:t>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910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3. La conversione missionaria della pastorale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5100" dirty="0" smtClean="0"/>
              <a:t>Il compito della pastorale: ridisegnare la comunità per una chiesa come </a:t>
            </a:r>
            <a:r>
              <a:rPr lang="it-IT" sz="5100" i="1" dirty="0" smtClean="0">
                <a:solidFill>
                  <a:srgbClr val="FF0000"/>
                </a:solidFill>
              </a:rPr>
              <a:t>luogo pedagogico</a:t>
            </a:r>
            <a:r>
              <a:rPr lang="it-IT" sz="51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dirty="0" smtClean="0"/>
              <a:t>per guarire il proprio egocentrismo (</a:t>
            </a:r>
            <a:r>
              <a:rPr lang="it-IT" dirty="0" smtClean="0">
                <a:solidFill>
                  <a:srgbClr val="FF0000"/>
                </a:solidFill>
              </a:rPr>
              <a:t>umanizzazione</a:t>
            </a:r>
            <a:r>
              <a:rPr lang="it-IT" dirty="0" smtClean="0"/>
              <a:t>), scoprire la dimensione spirituale di ciascuno (</a:t>
            </a:r>
            <a:r>
              <a:rPr lang="it-IT" dirty="0" smtClean="0">
                <a:solidFill>
                  <a:srgbClr val="FF0000"/>
                </a:solidFill>
              </a:rPr>
              <a:t>evangelizzazione</a:t>
            </a:r>
            <a:r>
              <a:rPr lang="it-IT" dirty="0" smtClean="0"/>
              <a:t>) per ed essere accompagnati a sperimentare l’amore di Dio, a vivere le beatitudini e a fare esperienza della comunione con Dio-Trinità (</a:t>
            </a:r>
            <a:r>
              <a:rPr lang="it-IT" dirty="0" smtClean="0">
                <a:solidFill>
                  <a:srgbClr val="FF0000"/>
                </a:solidFill>
              </a:rPr>
              <a:t>formazione cristiana</a:t>
            </a:r>
            <a:r>
              <a:rPr lang="it-IT" dirty="0" smtClean="0"/>
              <a:t>). Le tre dimensioni hanno valore in sé anche se non sono necessariamente collegate. </a:t>
            </a:r>
          </a:p>
          <a:p>
            <a:r>
              <a:rPr lang="it-IT" sz="2900" dirty="0" smtClean="0"/>
              <a:t>Ci sembra questo il senso della espressione «Abbiamo bisogno di una formazione integrale, iniziale e permanente, per tutti i membri del Popolo di Dio. Nessun Battezzato può sentirsi estraneo a questo impegno e occorre quindi strutturare adeguate proposte di formazione al modo di procedere sinodale rivolte a tutti i Fedeli»: </a:t>
            </a:r>
            <a:r>
              <a:rPr lang="it-IT" sz="2900" cap="small" dirty="0" smtClean="0"/>
              <a:t>Segreteria Generale del Sinodo dei Vescovi</a:t>
            </a:r>
            <a:r>
              <a:rPr lang="it-IT" sz="2900" dirty="0" smtClean="0"/>
              <a:t>, </a:t>
            </a:r>
            <a:r>
              <a:rPr lang="it-IT" sz="2900" i="1" dirty="0" smtClean="0"/>
              <a:t>Per una Chiesa sinodale. Comunione, partecipazione, missione. Instrumentum </a:t>
            </a:r>
            <a:r>
              <a:rPr lang="it-IT" sz="2900" i="1" dirty="0" err="1" smtClean="0"/>
              <a:t>Laboris</a:t>
            </a:r>
            <a:r>
              <a:rPr lang="it-IT" sz="2900" i="1" dirty="0" smtClean="0"/>
              <a:t> per la prima sessione (ottobre 2023)</a:t>
            </a:r>
            <a:r>
              <a:rPr lang="it-IT" sz="2900" dirty="0" smtClean="0"/>
              <a:t>, 29 maggio 2023, n. 59.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9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tema\problema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it-IT" sz="4000" dirty="0" smtClean="0"/>
          </a:p>
          <a:p>
            <a:pPr marL="514350" indent="-514350">
              <a:buFont typeface="+mj-lt"/>
              <a:buAutoNum type="arabicPeriod"/>
            </a:pPr>
            <a:endParaRPr lang="it-IT" sz="4000" dirty="0"/>
          </a:p>
          <a:p>
            <a:pPr marL="514350" indent="-514350">
              <a:buFont typeface="+mj-lt"/>
              <a:buAutoNum type="arabicPeriod"/>
            </a:pPr>
            <a:endParaRPr lang="it-IT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4000" dirty="0" smtClean="0"/>
              <a:t>Se si fossero più preti, sarebbe necessaria questa riflessione?</a:t>
            </a: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821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3. La conversione missionaria della pastorale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Il compito della pastorale: ridisegnare la comunità </a:t>
            </a:r>
          </a:p>
          <a:p>
            <a:pPr marL="0" indent="0">
              <a:buNone/>
            </a:pPr>
            <a:r>
              <a:rPr lang="it-IT" dirty="0" smtClean="0"/>
              <a:t>una chiesa come </a:t>
            </a:r>
            <a:r>
              <a:rPr lang="it-IT" i="1" dirty="0" smtClean="0"/>
              <a:t>luogo pedagogico </a:t>
            </a:r>
            <a:r>
              <a:rPr lang="it-IT" b="1" i="1" dirty="0" smtClean="0">
                <a:solidFill>
                  <a:srgbClr val="FF0000"/>
                </a:solidFill>
              </a:rPr>
              <a:t>attraverso percorsi mistici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Il compito di essere </a:t>
            </a:r>
            <a:r>
              <a:rPr lang="it-IT" i="1" dirty="0" smtClean="0"/>
              <a:t>Mater et </a:t>
            </a:r>
            <a:r>
              <a:rPr lang="it-IT" i="1" dirty="0" err="1" smtClean="0"/>
              <a:t>magistra</a:t>
            </a:r>
            <a:r>
              <a:rPr lang="it-IT" i="1" dirty="0" smtClean="0"/>
              <a:t>, </a:t>
            </a:r>
            <a:r>
              <a:rPr lang="it-IT" dirty="0" smtClean="0"/>
              <a:t>luogo di esperienza spirituale, comporta che le comunità cristiane trasformino se stesse perché divengano comunità </a:t>
            </a:r>
          </a:p>
          <a:p>
            <a:pPr marL="457200" lvl="1" indent="0">
              <a:buNone/>
            </a:pPr>
            <a:r>
              <a:rPr lang="it-IT" dirty="0" smtClean="0"/>
              <a:t>testimoniali, </a:t>
            </a:r>
          </a:p>
          <a:p>
            <a:pPr marL="457200" lvl="1" indent="0">
              <a:buNone/>
            </a:pPr>
            <a:r>
              <a:rPr lang="it-IT" dirty="0" smtClean="0"/>
              <a:t>generative, </a:t>
            </a:r>
          </a:p>
          <a:p>
            <a:pPr marL="457200" lvl="1" indent="0">
              <a:buNone/>
            </a:pPr>
            <a:r>
              <a:rPr lang="it-IT" dirty="0" smtClean="0"/>
              <a:t>di ricerca, </a:t>
            </a:r>
          </a:p>
          <a:p>
            <a:pPr marL="457200" lvl="1" indent="0">
              <a:buNone/>
            </a:pPr>
            <a:r>
              <a:rPr lang="it-IT" dirty="0" smtClean="0"/>
              <a:t>ermeneutiche, </a:t>
            </a:r>
          </a:p>
          <a:p>
            <a:pPr marL="457200" lvl="1" indent="0">
              <a:buNone/>
            </a:pPr>
            <a:r>
              <a:rPr lang="it-IT" dirty="0" smtClean="0"/>
              <a:t>di apprendimento, </a:t>
            </a:r>
          </a:p>
          <a:p>
            <a:pPr marL="457200" lvl="1" indent="0">
              <a:buNone/>
            </a:pPr>
            <a:r>
              <a:rPr lang="it-IT" dirty="0" smtClean="0"/>
              <a:t>di pratica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595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3. La conversione missionaria della pastorale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sz="5000" b="1" dirty="0" smtClean="0"/>
              <a:t>Quindi,</a:t>
            </a:r>
          </a:p>
          <a:p>
            <a:pPr marL="457200" lvl="1" indent="0">
              <a:buNone/>
            </a:pPr>
            <a:r>
              <a:rPr lang="it-IT" sz="5000" b="1" dirty="0"/>
              <a:t>q</a:t>
            </a:r>
            <a:r>
              <a:rPr lang="it-IT" sz="5000" b="1" dirty="0" smtClean="0"/>
              <a:t>uale ministerialità?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955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1133827" y="817301"/>
            <a:ext cx="4682880" cy="4553683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chemeClr val="tx1"/>
                </a:solidFill>
              </a:rPr>
              <a:t>Le situazioni e la necessità di un futuro missionario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>
                <a:solidFill>
                  <a:schemeClr val="tx1"/>
                </a:solidFill>
              </a:rPr>
              <a:t>La missione, cioè?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>
                <a:solidFill>
                  <a:schemeClr val="tx1"/>
                </a:solidFill>
              </a:rPr>
              <a:t>La conversione missionaria della pastorale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/>
              <a:t>Prospettive di rinnovamento ministeriale in Italia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652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>
                <a:solidFill>
                  <a:srgbClr val="FF0000"/>
                </a:solidFill>
              </a:rPr>
              <a:t>4. Prospettive di rinnovamento ministeriale </a:t>
            </a:r>
            <a:br>
              <a:rPr lang="it-IT" smtClean="0">
                <a:solidFill>
                  <a:srgbClr val="FF0000"/>
                </a:solidFill>
              </a:rPr>
            </a:br>
            <a:r>
              <a:rPr lang="it-IT" smtClean="0">
                <a:solidFill>
                  <a:srgbClr val="FF0000"/>
                </a:solidFill>
              </a:rPr>
              <a:t>in Italia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L’espressione </a:t>
            </a:r>
            <a:r>
              <a:rPr lang="it-IT" b="1" i="1" dirty="0" smtClean="0">
                <a:solidFill>
                  <a:srgbClr val="FF0000"/>
                </a:solidFill>
              </a:rPr>
              <a:t>luogo pedagogico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fa comprendere bene il rinnovamento sia del compito (far fare esperienza), sia della natura del suo servizio (essere aiutati e abilitati), sia della competenza carismatica dei ministeri-ministri. </a:t>
            </a:r>
          </a:p>
          <a:p>
            <a:pPr marL="0" indent="0">
              <a:buNone/>
            </a:pPr>
            <a:r>
              <a:rPr lang="it-IT" u="sng" dirty="0" smtClean="0"/>
              <a:t>Ciò che li abilita, infatti, non sarà solo la dottrina e neppure il solo mandato giuridico della chiesa; ma soprattutto la </a:t>
            </a:r>
            <a:r>
              <a:rPr lang="it-IT" i="1" u="sng" dirty="0" smtClean="0"/>
              <a:t>crescita spirituale ed umana</a:t>
            </a:r>
            <a:r>
              <a:rPr lang="it-IT" u="sng" dirty="0" smtClean="0"/>
              <a:t> di cui divengono generatori e pedagoghi (1Cor. 4,15).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202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>
                <a:solidFill>
                  <a:srgbClr val="FF0000"/>
                </a:solidFill>
              </a:rPr>
              <a:t>4. Prospettive di rinnovamento ministeriale </a:t>
            </a:r>
            <a:br>
              <a:rPr lang="it-IT" smtClean="0">
                <a:solidFill>
                  <a:srgbClr val="FF0000"/>
                </a:solidFill>
              </a:rPr>
            </a:br>
            <a:r>
              <a:rPr lang="it-IT" smtClean="0">
                <a:solidFill>
                  <a:srgbClr val="FF0000"/>
                </a:solidFill>
              </a:rPr>
              <a:t>in Italia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4.1. Solo tre ministeri battesimali? Come definire il bisogno ministeriale?</a:t>
            </a:r>
          </a:p>
          <a:p>
            <a:pPr marL="457200" lvl="1" indent="0">
              <a:buNone/>
            </a:pPr>
            <a:r>
              <a:rPr lang="it-IT" dirty="0" smtClean="0"/>
              <a:t>Nodi teologici (quale è il fondamento ministeriale?)</a:t>
            </a:r>
          </a:p>
          <a:p>
            <a:pPr marL="457200" lvl="1" indent="0">
              <a:buNone/>
            </a:pPr>
            <a:r>
              <a:rPr lang="it-IT" dirty="0" smtClean="0"/>
              <a:t>Il «</a:t>
            </a:r>
            <a:r>
              <a:rPr lang="it-IT" b="1" dirty="0" smtClean="0">
                <a:solidFill>
                  <a:srgbClr val="FF0000"/>
                </a:solidFill>
              </a:rPr>
              <a:t>blocco</a:t>
            </a:r>
            <a:r>
              <a:rPr lang="it-IT" dirty="0" smtClean="0"/>
              <a:t>» della derivazione dei ministeri dal ministero ordinato e dalla visione sacramentale della missione</a:t>
            </a:r>
          </a:p>
          <a:p>
            <a:pPr marL="457200" lvl="1" indent="0">
              <a:buNone/>
            </a:pPr>
            <a:r>
              <a:rPr lang="it-IT" dirty="0" smtClean="0"/>
              <a:t>Far emergere il principio carismatico dei ministeri</a:t>
            </a:r>
          </a:p>
          <a:p>
            <a:pPr marL="457200" lvl="1" indent="0">
              <a:buNone/>
            </a:pPr>
            <a:r>
              <a:rPr lang="it-IT" dirty="0" smtClean="0"/>
              <a:t>In relazione ai bisogni ministeriali e pastorali (contesto)</a:t>
            </a:r>
          </a:p>
          <a:p>
            <a:pPr marL="457200" lvl="1" indent="0">
              <a:buNone/>
            </a:pPr>
            <a:r>
              <a:rPr lang="it-IT" u="sng" dirty="0"/>
              <a:t>Non può essere una questione di genere!</a:t>
            </a:r>
          </a:p>
          <a:p>
            <a:pPr marL="457200" lvl="1" indent="0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200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mtClean="0">
                <a:solidFill>
                  <a:srgbClr val="FF0000"/>
                </a:solidFill>
              </a:rPr>
              <a:t>4. Prospettive di rinnovamento ministeriale in Italia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4.2. Nuovi e Futuri animatori di comunità?</a:t>
            </a:r>
          </a:p>
          <a:p>
            <a:pPr marL="457200" lvl="1" indent="0">
              <a:buNone/>
            </a:pPr>
            <a:r>
              <a:rPr lang="it-IT" dirty="0" smtClean="0"/>
              <a:t>La innovazione missionaria di AM: </a:t>
            </a:r>
            <a:r>
              <a:rPr lang="it-IT" b="1" dirty="0" smtClean="0">
                <a:solidFill>
                  <a:srgbClr val="FF0000"/>
                </a:solidFill>
              </a:rPr>
              <a:t>l’animatore di comunità </a:t>
            </a:r>
          </a:p>
          <a:p>
            <a:pPr marL="457200" lvl="1" indent="0">
              <a:buNone/>
            </a:pPr>
            <a:r>
              <a:rPr lang="it-IT" dirty="0" smtClean="0"/>
              <a:t>Non solo per la progressiva mancanza di clero ma per</a:t>
            </a:r>
          </a:p>
          <a:p>
            <a:pPr marL="914400" lvl="2" indent="0">
              <a:buNone/>
            </a:pPr>
            <a:r>
              <a:rPr lang="it-IT" dirty="0" smtClean="0"/>
              <a:t>la natura comunitaria dell’apprendimento della fede</a:t>
            </a:r>
          </a:p>
          <a:p>
            <a:pPr marL="914400" lvl="2" indent="0">
              <a:buNone/>
            </a:pPr>
            <a:r>
              <a:rPr lang="it-IT" dirty="0" smtClean="0"/>
              <a:t>La natura comunitaria </a:t>
            </a:r>
            <a:r>
              <a:rPr lang="it-IT" dirty="0"/>
              <a:t>d</a:t>
            </a:r>
            <a:r>
              <a:rPr lang="it-IT" dirty="0" smtClean="0"/>
              <a:t>ella testimonianza (pratica della fede)</a:t>
            </a:r>
          </a:p>
          <a:p>
            <a:pPr marL="914400" lvl="2" indent="0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606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>
                <a:solidFill>
                  <a:srgbClr val="FF0000"/>
                </a:solidFill>
              </a:rPr>
              <a:t>4. Prospettive di rinnovamento ministeriale </a:t>
            </a:r>
            <a:br>
              <a:rPr lang="it-IT" smtClean="0">
                <a:solidFill>
                  <a:srgbClr val="FF0000"/>
                </a:solidFill>
              </a:rPr>
            </a:br>
            <a:r>
              <a:rPr lang="it-IT" smtClean="0">
                <a:solidFill>
                  <a:srgbClr val="FF0000"/>
                </a:solidFill>
              </a:rPr>
              <a:t>in Italia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4.3. Ministeri o comunità ministeriale?</a:t>
            </a:r>
          </a:p>
          <a:p>
            <a:pPr marL="457200" lvl="1" indent="0">
              <a:buNone/>
            </a:pPr>
            <a:r>
              <a:rPr lang="it-IT" dirty="0" smtClean="0"/>
              <a:t>La prospettiva </a:t>
            </a:r>
            <a:r>
              <a:rPr lang="it-IT" u="sng" dirty="0" smtClean="0"/>
              <a:t>carismatica</a:t>
            </a:r>
            <a:r>
              <a:rPr lang="it-IT" dirty="0" smtClean="0"/>
              <a:t> e </a:t>
            </a:r>
            <a:r>
              <a:rPr lang="it-IT" u="sng" dirty="0" smtClean="0"/>
              <a:t>contestuale</a:t>
            </a:r>
            <a:r>
              <a:rPr lang="it-IT" dirty="0" smtClean="0"/>
              <a:t> dei bisogni missionari aiuta a ripensare la prospettiva comunionale</a:t>
            </a:r>
          </a:p>
          <a:p>
            <a:pPr marL="457200" lvl="1" indent="0">
              <a:buNone/>
            </a:pPr>
            <a:r>
              <a:rPr lang="it-IT" dirty="0" smtClean="0"/>
              <a:t>I consigli di partecipazione…</a:t>
            </a:r>
          </a:p>
          <a:p>
            <a:pPr marL="457200" lvl="1" indent="0">
              <a:buNone/>
            </a:pPr>
            <a:r>
              <a:rPr lang="it-IT" dirty="0" smtClean="0"/>
              <a:t>Per la istituzione da parte del vescovo di «comunità» di servizio missionario</a:t>
            </a:r>
          </a:p>
          <a:p>
            <a:pPr marL="457200" lvl="1" indent="0">
              <a:buNone/>
            </a:pPr>
            <a:r>
              <a:rPr lang="it-IT" dirty="0" smtClean="0"/>
              <a:t>Sarà necessario rivedere il modello di diocesi e parrocchia (SC 42)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394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sintesi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it-IT" sz="4000" dirty="0" smtClean="0"/>
          </a:p>
          <a:p>
            <a:pPr marL="514350" indent="-514350">
              <a:buFont typeface="+mj-lt"/>
              <a:buAutoNum type="arabicPeriod"/>
            </a:pPr>
            <a:endParaRPr lang="it-IT" sz="4000" dirty="0"/>
          </a:p>
          <a:p>
            <a:pPr marL="0" indent="0">
              <a:buNone/>
            </a:pPr>
            <a:r>
              <a:rPr lang="it-IT" sz="4000" dirty="0" smtClean="0"/>
              <a:t>3. Abbiamo bisogno di una idea di missione che «includa» la missione dello Spirito </a:t>
            </a:r>
            <a:br>
              <a:rPr lang="it-IT" sz="4000" dirty="0" smtClean="0"/>
            </a:br>
            <a:r>
              <a:rPr lang="it-IT" sz="4000" dirty="0" smtClean="0"/>
              <a:t>oltre la missione del Figlio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988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Itinerario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mtClean="0"/>
              <a:t>Le situazioni e la necessità di un futuro missionario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La missione, cioè?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La conversione missionaria della pastorale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Prospettive di rinnovamento ministeriale in Italia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9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tema\problema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it-IT" sz="4000" dirty="0" smtClean="0"/>
          </a:p>
          <a:p>
            <a:pPr marL="514350" indent="-514350">
              <a:buFont typeface="+mj-lt"/>
              <a:buAutoNum type="arabicPeriod"/>
            </a:pPr>
            <a:endParaRPr lang="it-IT" sz="4000" dirty="0"/>
          </a:p>
          <a:p>
            <a:pPr marL="0" indent="0">
              <a:buNone/>
            </a:pPr>
            <a:r>
              <a:rPr lang="it-IT" sz="4000" dirty="0" smtClean="0"/>
              <a:t>2. Se si, con quale «immagine» di chiesa missionaria?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44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tema\problema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it-IT" sz="4000" dirty="0" smtClean="0"/>
          </a:p>
          <a:p>
            <a:pPr marL="514350" indent="-514350">
              <a:buFont typeface="+mj-lt"/>
              <a:buAutoNum type="arabicPeriod"/>
            </a:pPr>
            <a:endParaRPr lang="it-IT" sz="4000" dirty="0"/>
          </a:p>
          <a:p>
            <a:pPr marL="0" indent="0">
              <a:buNone/>
            </a:pPr>
            <a:r>
              <a:rPr lang="it-IT" sz="4000" dirty="0" smtClean="0"/>
              <a:t>3. Abbiamo bisogno di una idea di missione che «includa» la missione dello Spirito </a:t>
            </a:r>
            <a:br>
              <a:rPr lang="it-IT" sz="4000" dirty="0" smtClean="0"/>
            </a:br>
            <a:r>
              <a:rPr lang="it-IT" sz="4000" dirty="0" smtClean="0"/>
              <a:t>oltre la missione del Figlio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1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Itinerario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Le situazioni e la necessità di un futuro missionario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missione, cioè?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conversione missionaria della pastorale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Prospettive di rinnovamento ministeriale in Italia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A cosa rispondere?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Con quale ermeneutica?</a:t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Con quale visione?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Con quali orientamenti?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47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1133827" y="817301"/>
            <a:ext cx="4682880" cy="4553683"/>
          </a:xfrm>
        </p:spPr>
        <p:txBody>
          <a:bodyPr>
            <a:noAutofit/>
          </a:bodyPr>
          <a:lstStyle/>
          <a:p>
            <a:r>
              <a:rPr lang="it-IT" sz="3200" dirty="0"/>
              <a:t>Le situazioni e la necessità di un futuro missionario</a:t>
            </a:r>
            <a:r>
              <a:rPr lang="it-IT" sz="3200" dirty="0">
                <a:solidFill>
                  <a:schemeClr val="tx1"/>
                </a:solidFill>
              </a:rPr>
              <a:t/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>
                <a:solidFill>
                  <a:schemeClr val="tx1"/>
                </a:solidFill>
              </a:rPr>
              <a:t>La missione, cioè?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>
                <a:solidFill>
                  <a:schemeClr val="tx1"/>
                </a:solidFill>
              </a:rPr>
              <a:t>La conversione missionaria della pastorale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3200" dirty="0">
                <a:solidFill>
                  <a:schemeClr val="tx1"/>
                </a:solidFill>
              </a:rPr>
              <a:t>Prospettive di rinnovamento ministeriale in Italia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89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Le situazioni e la necessità di un futuro </a:t>
            </a:r>
            <a:r>
              <a:rPr lang="it-IT" dirty="0" smtClean="0">
                <a:solidFill>
                  <a:srgbClr val="FF0000"/>
                </a:solidFill>
              </a:rPr>
              <a:t>missionario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La\le situazioni: come interpretare la situazione?</a:t>
            </a:r>
            <a:br>
              <a:rPr lang="it-IT" dirty="0" smtClean="0"/>
            </a:br>
            <a:endParaRPr lang="it-IT" dirty="0" smtClean="0"/>
          </a:p>
          <a:p>
            <a:pPr lvl="1"/>
            <a:r>
              <a:rPr lang="it-IT" dirty="0" smtClean="0"/>
              <a:t>Fine del cristianesimo?</a:t>
            </a:r>
          </a:p>
          <a:p>
            <a:pPr lvl="1"/>
            <a:r>
              <a:rPr lang="it-IT" dirty="0" smtClean="0"/>
              <a:t>Nascita di un nuovo cristianesimo?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it-IT" b="1" smtClean="0">
                <a:solidFill>
                  <a:srgbClr val="FF0000"/>
                </a:solidFill>
              </a:rPr>
              <a:t>www.lucianomeddi.eu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91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Le situazioni e la necessità di un futuro </a:t>
            </a:r>
            <a:r>
              <a:rPr lang="it-IT" b="1" dirty="0" smtClean="0">
                <a:solidFill>
                  <a:srgbClr val="FF0000"/>
                </a:solidFill>
              </a:rPr>
              <a:t>missionario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La\le situazioni</a:t>
            </a:r>
          </a:p>
          <a:p>
            <a:pPr lvl="1"/>
            <a:r>
              <a:rPr lang="it-IT" dirty="0" smtClean="0"/>
              <a:t>Fine del cristianesimo?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Nascita di un nuovo cristianesimo?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Difesa e riconquista</a:t>
            </a:r>
          </a:p>
          <a:p>
            <a:r>
              <a:rPr lang="it-IT" dirty="0" smtClean="0"/>
              <a:t>Cura dello zoccolo duro</a:t>
            </a:r>
          </a:p>
          <a:p>
            <a:r>
              <a:rPr lang="it-IT" dirty="0" smtClean="0"/>
              <a:t>Transizione progressiva</a:t>
            </a: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78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Le situazioni e la necessità di un futuro </a:t>
            </a:r>
            <a:r>
              <a:rPr lang="it-IT" b="1" dirty="0" smtClean="0">
                <a:solidFill>
                  <a:srgbClr val="FF0000"/>
                </a:solidFill>
              </a:rPr>
              <a:t>missionario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Difesa e </a:t>
            </a:r>
            <a:r>
              <a:rPr lang="it-IT" dirty="0" smtClean="0"/>
              <a:t>riconquista</a:t>
            </a:r>
          </a:p>
          <a:p>
            <a:endParaRPr lang="it-IT" dirty="0"/>
          </a:p>
          <a:p>
            <a:r>
              <a:rPr lang="it-IT" dirty="0"/>
              <a:t>Cura dello zoccolo </a:t>
            </a:r>
            <a:r>
              <a:rPr lang="it-IT" dirty="0" smtClean="0"/>
              <a:t>duro</a:t>
            </a:r>
          </a:p>
          <a:p>
            <a:endParaRPr lang="it-IT" dirty="0"/>
          </a:p>
          <a:p>
            <a:r>
              <a:rPr lang="it-IT" dirty="0"/>
              <a:t>Transizione progressiva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Pastorale di nuova evangelizzazione</a:t>
            </a:r>
          </a:p>
          <a:p>
            <a:r>
              <a:rPr lang="it-IT" dirty="0" smtClean="0"/>
              <a:t>Pastorale di evangelizzazione</a:t>
            </a:r>
          </a:p>
          <a:p>
            <a:r>
              <a:rPr lang="it-IT" dirty="0" smtClean="0"/>
              <a:t>Pastorale di abilitazione-formazione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747-BB27-4C29-8CD5-3ABE40BFAB7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903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1279</Words>
  <Application>Microsoft Office PowerPoint</Application>
  <PresentationFormat>Widescreen</PresentationFormat>
  <Paragraphs>220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28</vt:i4>
      </vt:variant>
    </vt:vector>
  </HeadingPairs>
  <TitlesOfParts>
    <vt:vector size="35" baseType="lpstr">
      <vt:lpstr>Arial</vt:lpstr>
      <vt:lpstr>Book Antiqua</vt:lpstr>
      <vt:lpstr>Britannic Bold</vt:lpstr>
      <vt:lpstr>Calibri</vt:lpstr>
      <vt:lpstr>Calibri Light</vt:lpstr>
      <vt:lpstr>Tema di Office</vt:lpstr>
      <vt:lpstr>1_Tema di Office</vt:lpstr>
      <vt:lpstr>Ministeri al servizio  di una chiesa missionaria.  Prospettive e orientamenti</vt:lpstr>
      <vt:lpstr>Il tema\problema </vt:lpstr>
      <vt:lpstr>Il tema\problema </vt:lpstr>
      <vt:lpstr>Il tema\problema </vt:lpstr>
      <vt:lpstr>Itinerario </vt:lpstr>
      <vt:lpstr>Le situazioni e la necessità di un futuro missionario La missione, cioè? La conversione missionaria della pastorale Prospettive di rinnovamento ministeriale in Italia</vt:lpstr>
      <vt:lpstr>Le situazioni e la necessità di un futuro missionario</vt:lpstr>
      <vt:lpstr>Le situazioni e la necessità di un futuro missionario</vt:lpstr>
      <vt:lpstr>Le situazioni e la necessità di un futuro missionario</vt:lpstr>
      <vt:lpstr>Le situazioni e la necessità di un futuro missionario La missione, cioè? La conversione missionaria della pastorale Prospettive di rinnovamento ministeriale in Italia</vt:lpstr>
      <vt:lpstr>La missione, cioè? (riflessione criteriologica)</vt:lpstr>
      <vt:lpstr>La missione, cioè? (riflessione criteriologica)</vt:lpstr>
      <vt:lpstr>La missione, cioè? (riflessione criteriologica)</vt:lpstr>
      <vt:lpstr>La missione, cioè? (riflessione criteriologica)</vt:lpstr>
      <vt:lpstr>Le situazioni e la necessità di un futuro missionario La missione, cioè? La conversione missionaria della pastorale Prospettive di rinnovamento ministeriale in Italia</vt:lpstr>
      <vt:lpstr>3. La conversione missionaria della pastorale</vt:lpstr>
      <vt:lpstr>3. La conversione missionaria della pastorale</vt:lpstr>
      <vt:lpstr>3. La conversione missionaria della pastorale</vt:lpstr>
      <vt:lpstr>3. La conversione missionaria della pastorale</vt:lpstr>
      <vt:lpstr>3. La conversione missionaria della pastorale</vt:lpstr>
      <vt:lpstr>3. La conversione missionaria della pastorale</vt:lpstr>
      <vt:lpstr>Le situazioni e la necessità di un futuro missionario La missione, cioè? La conversione missionaria della pastorale Prospettive di rinnovamento ministeriale in Italia</vt:lpstr>
      <vt:lpstr>4. Prospettive di rinnovamento ministeriale  in Italia </vt:lpstr>
      <vt:lpstr>4. Prospettive di rinnovamento ministeriale  in Italia </vt:lpstr>
      <vt:lpstr>4. Prospettive di rinnovamento ministeriale in Italia </vt:lpstr>
      <vt:lpstr>4. Prospettive di rinnovamento ministeriale  in Italia </vt:lpstr>
      <vt:lpstr>In sintesi</vt:lpstr>
      <vt:lpstr>Itinerario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luciano meddi</dc:creator>
  <cp:lastModifiedBy>luciano meddi</cp:lastModifiedBy>
  <cp:revision>125</cp:revision>
  <cp:lastPrinted>2023-09-14T16:09:07Z</cp:lastPrinted>
  <dcterms:created xsi:type="dcterms:W3CDTF">2020-09-16T16:21:25Z</dcterms:created>
  <dcterms:modified xsi:type="dcterms:W3CDTF">2023-09-14T16:10:26Z</dcterms:modified>
</cp:coreProperties>
</file>